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4" r:id="rId4"/>
    <p:sldId id="259" r:id="rId5"/>
    <p:sldId id="257" r:id="rId6"/>
    <p:sldId id="269" r:id="rId7"/>
    <p:sldId id="270" r:id="rId8"/>
    <p:sldId id="260" r:id="rId9"/>
    <p:sldId id="262" r:id="rId10"/>
    <p:sldId id="268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41"/>
    <p:restoredTop sz="96405"/>
  </p:normalViewPr>
  <p:slideViewPr>
    <p:cSldViewPr snapToGrid="0" snapToObjects="1">
      <p:cViewPr varScale="1">
        <p:scale>
          <a:sx n="115" d="100"/>
          <a:sy n="115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iYQPbNKX4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879BFA-385B-1747-A297-8337D077B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6" y="2402288"/>
            <a:ext cx="8361229" cy="1026712"/>
          </a:xfrm>
        </p:spPr>
        <p:txBody>
          <a:bodyPr/>
          <a:lstStyle/>
          <a:p>
            <a:r>
              <a:rPr lang="pl-PL" sz="5400" dirty="0" err="1"/>
              <a:t>Finding</a:t>
            </a:r>
            <a:r>
              <a:rPr lang="pl-PL" sz="5400" dirty="0"/>
              <a:t> </a:t>
            </a:r>
            <a:r>
              <a:rPr lang="pl-PL" sz="5400" dirty="0" err="1"/>
              <a:t>fastest</a:t>
            </a:r>
            <a:r>
              <a:rPr lang="pl-PL" sz="5400" dirty="0"/>
              <a:t> </a:t>
            </a:r>
            <a:r>
              <a:rPr lang="pl-PL" sz="5400" dirty="0" err="1"/>
              <a:t>route</a:t>
            </a:r>
            <a:endParaRPr lang="pl-PL" sz="3000" i="1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22324B4-4FFE-0A4F-B9D6-D839A41E7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3845" y="4766082"/>
            <a:ext cx="2607202" cy="1026711"/>
          </a:xfrm>
        </p:spPr>
        <p:txBody>
          <a:bodyPr/>
          <a:lstStyle/>
          <a:p>
            <a:r>
              <a:rPr lang="pl-PL" dirty="0"/>
              <a:t>Adam </a:t>
            </a:r>
            <a:r>
              <a:rPr lang="pl-PL" dirty="0" err="1"/>
              <a:t>Steciuk</a:t>
            </a:r>
            <a:endParaRPr lang="pl-PL" dirty="0"/>
          </a:p>
          <a:p>
            <a:r>
              <a:rPr lang="pl-PL" dirty="0"/>
              <a:t>Maciej </a:t>
            </a:r>
            <a:r>
              <a:rPr lang="pl-PL" dirty="0" err="1"/>
              <a:t>Kuzma</a:t>
            </a: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26018D2-74F2-D24F-A7FB-606821767C62}"/>
              </a:ext>
            </a:extLst>
          </p:cNvPr>
          <p:cNvSpPr txBox="1"/>
          <p:nvPr/>
        </p:nvSpPr>
        <p:spPr>
          <a:xfrm>
            <a:off x="3964941" y="1879068"/>
            <a:ext cx="4261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A* LABORATORY EXERCISE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6B5FDE2-B86D-F94C-9AC4-9BFB7F344C3A}"/>
              </a:ext>
            </a:extLst>
          </p:cNvPr>
          <p:cNvSpPr txBox="1"/>
          <p:nvPr/>
        </p:nvSpPr>
        <p:spPr>
          <a:xfrm>
            <a:off x="4829908" y="3477761"/>
            <a:ext cx="3223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i="1" dirty="0"/>
              <a:t>with </a:t>
            </a:r>
            <a:r>
              <a:rPr lang="pl-PL" sz="2800" i="1" dirty="0" err="1"/>
              <a:t>Robocode</a:t>
            </a:r>
            <a:endParaRPr lang="pl-PL" sz="2800" i="1" dirty="0"/>
          </a:p>
        </p:txBody>
      </p:sp>
    </p:spTree>
    <p:extLst>
      <p:ext uri="{BB962C8B-B14F-4D97-AF65-F5344CB8AC3E}">
        <p14:creationId xmlns:p14="http://schemas.microsoft.com/office/powerpoint/2010/main" val="411295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6229F0-67F1-6248-9DF4-31413F65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/>
              <a:t>Case with no </a:t>
            </a:r>
            <a:r>
              <a:rPr lang="pl-PL" sz="3600" dirty="0" err="1"/>
              <a:t>solution</a:t>
            </a:r>
            <a:r>
              <a:rPr lang="pl-PL" sz="3600" dirty="0"/>
              <a:t> for the problem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8826E9D-D7A4-CF41-B5EE-3D249ABDFB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E3D3AF9-ADBC-E84B-BD75-5324FEE2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296" y="2781299"/>
            <a:ext cx="2641600" cy="259080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5CB9A62-1F0D-6143-A57D-FC371D0E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45080"/>
            <a:ext cx="7001329" cy="5168628"/>
          </a:xfrm>
          <a:prstGeom prst="rect">
            <a:avLst/>
          </a:prstGeom>
        </p:spPr>
      </p:pic>
      <p:sp>
        <p:nvSpPr>
          <p:cNvPr id="10" name="Owal 9">
            <a:extLst>
              <a:ext uri="{FF2B5EF4-FFF2-40B4-BE49-F238E27FC236}">
                <a16:creationId xmlns:a16="http://schemas.microsoft.com/office/drawing/2014/main" id="{4F9B8AB6-60F1-204E-A420-F3763D956747}"/>
              </a:ext>
            </a:extLst>
          </p:cNvPr>
          <p:cNvSpPr>
            <a:spLocks noChangeAspect="1"/>
          </p:cNvSpPr>
          <p:nvPr/>
        </p:nvSpPr>
        <p:spPr>
          <a:xfrm>
            <a:off x="5172554" y="6001696"/>
            <a:ext cx="477716" cy="4777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315DB1A4-00EB-5D42-9713-0DDEF918E741}"/>
              </a:ext>
            </a:extLst>
          </p:cNvPr>
          <p:cNvSpPr>
            <a:spLocks noChangeAspect="1"/>
          </p:cNvSpPr>
          <p:nvPr/>
        </p:nvSpPr>
        <p:spPr>
          <a:xfrm>
            <a:off x="9792000" y="4716000"/>
            <a:ext cx="361004" cy="361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A0CBADC2-9B06-6341-BB9F-C4BC0504A3BB}"/>
              </a:ext>
            </a:extLst>
          </p:cNvPr>
          <p:cNvSpPr>
            <a:spLocks noChangeAspect="1"/>
          </p:cNvSpPr>
          <p:nvPr/>
        </p:nvSpPr>
        <p:spPr>
          <a:xfrm>
            <a:off x="9216000" y="3851198"/>
            <a:ext cx="361004" cy="36100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7A973FD0-FF13-3649-BDE5-069070C1858F}"/>
              </a:ext>
            </a:extLst>
          </p:cNvPr>
          <p:cNvSpPr>
            <a:spLocks noChangeAspect="1"/>
          </p:cNvSpPr>
          <p:nvPr/>
        </p:nvSpPr>
        <p:spPr>
          <a:xfrm>
            <a:off x="3595493" y="3683578"/>
            <a:ext cx="528624" cy="52862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45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23BBDCB-1BAE-4E7D-BE51-AE46F08C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425" y="1656911"/>
            <a:ext cx="8643258" cy="2858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>
                <a:hlinkClick r:id="rId2"/>
              </a:rPr>
              <a:t>https://www.youtube.com/watch?v=QiYQPbNKX4o</a:t>
            </a:r>
            <a:endParaRPr lang="pl-PL" sz="28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91830A9-B07D-46CD-8748-C6C9B273219C}"/>
              </a:ext>
            </a:extLst>
          </p:cNvPr>
          <p:cNvSpPr txBox="1"/>
          <p:nvPr/>
        </p:nvSpPr>
        <p:spPr>
          <a:xfrm>
            <a:off x="1027611" y="393371"/>
            <a:ext cx="1030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Video of </a:t>
            </a:r>
            <a:r>
              <a:rPr lang="pl-PL" sz="2800" dirty="0" err="1"/>
              <a:t>running</a:t>
            </a:r>
            <a:r>
              <a:rPr lang="pl-PL" sz="2800" dirty="0"/>
              <a:t> </a:t>
            </a:r>
            <a:r>
              <a:rPr lang="pl-PL" sz="2800" dirty="0" err="1"/>
              <a:t>application</a:t>
            </a:r>
            <a:r>
              <a:rPr lang="pl-PL" sz="2800" dirty="0"/>
              <a:t> with </a:t>
            </a:r>
            <a:r>
              <a:rPr lang="pl-PL" sz="2800" dirty="0" err="1"/>
              <a:t>commentary</a:t>
            </a:r>
            <a:r>
              <a:rPr lang="pl-PL" sz="2800" dirty="0"/>
              <a:t> </a:t>
            </a:r>
            <a:r>
              <a:rPr lang="pl-PL" sz="2800" dirty="0" err="1"/>
              <a:t>that</a:t>
            </a:r>
            <a:r>
              <a:rPr lang="pl-PL" sz="2800" dirty="0"/>
              <a:t> </a:t>
            </a:r>
            <a:r>
              <a:rPr lang="pl-PL" sz="2800" dirty="0" err="1"/>
              <a:t>shows</a:t>
            </a:r>
            <a:r>
              <a:rPr lang="pl-PL" sz="2800" dirty="0"/>
              <a:t> </a:t>
            </a:r>
            <a:r>
              <a:rPr lang="pl-PL" sz="2800" dirty="0" err="1"/>
              <a:t>all</a:t>
            </a:r>
            <a:r>
              <a:rPr lang="pl-PL" sz="2800" dirty="0"/>
              <a:t> the </a:t>
            </a:r>
            <a:r>
              <a:rPr lang="pl-PL" sz="2800" dirty="0" err="1"/>
              <a:t>different</a:t>
            </a:r>
            <a:r>
              <a:rPr lang="pl-PL" sz="2800" dirty="0"/>
              <a:t> </a:t>
            </a:r>
            <a:r>
              <a:rPr lang="pl-PL" sz="2800" dirty="0" err="1"/>
              <a:t>cases</a:t>
            </a:r>
            <a:r>
              <a:rPr lang="pl-PL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5644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BC7546-BE41-49A3-832F-198AB13E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66946"/>
            <a:ext cx="9601200" cy="1485900"/>
          </a:xfrm>
        </p:spPr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was the </a:t>
            </a:r>
            <a:r>
              <a:rPr lang="pl-PL" dirty="0" err="1"/>
              <a:t>biggest</a:t>
            </a:r>
            <a:r>
              <a:rPr lang="pl-PL" dirty="0"/>
              <a:t> challenge of the </a:t>
            </a:r>
            <a:r>
              <a:rPr lang="pl-PL" dirty="0" err="1"/>
              <a:t>project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E0F37A-0082-43C0-9763-5DDDE0334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61158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Definietely</a:t>
            </a:r>
            <a:r>
              <a:rPr lang="pl-PL" dirty="0"/>
              <a:t> the </a:t>
            </a:r>
            <a:r>
              <a:rPr lang="pl-PL" dirty="0" err="1"/>
              <a:t>hardest</a:t>
            </a:r>
            <a:r>
              <a:rPr lang="pl-PL" dirty="0"/>
              <a:t> part of </a:t>
            </a:r>
            <a:r>
              <a:rPr lang="pl-PL" dirty="0" err="1"/>
              <a:t>it</a:t>
            </a:r>
            <a:r>
              <a:rPr lang="pl-PL" dirty="0"/>
              <a:t> was </a:t>
            </a:r>
            <a:r>
              <a:rPr lang="pl-PL" dirty="0" err="1"/>
              <a:t>forcing</a:t>
            </a:r>
            <a:r>
              <a:rPr lang="pl-PL" dirty="0"/>
              <a:t> </a:t>
            </a:r>
            <a:r>
              <a:rPr lang="pl-PL" dirty="0" err="1"/>
              <a:t>robocode</a:t>
            </a:r>
            <a:r>
              <a:rPr lang="pl-PL" dirty="0"/>
              <a:t> and </a:t>
            </a:r>
            <a:r>
              <a:rPr lang="pl-PL" dirty="0" err="1"/>
              <a:t>eclipse</a:t>
            </a:r>
            <a:r>
              <a:rPr lang="pl-PL" dirty="0"/>
              <a:t> to </a:t>
            </a:r>
            <a:r>
              <a:rPr lang="pl-PL" dirty="0" err="1"/>
              <a:t>cooperate</a:t>
            </a:r>
            <a:r>
              <a:rPr lang="pl-PL" dirty="0"/>
              <a:t> and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properly</a:t>
            </a:r>
            <a:r>
              <a:rPr lang="pl-PL" dirty="0"/>
              <a:t>. I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done</a:t>
            </a:r>
            <a:r>
              <a:rPr lang="pl-PL" dirty="0"/>
              <a:t> </a:t>
            </a:r>
            <a:r>
              <a:rPr lang="pl-PL" dirty="0" err="1"/>
              <a:t>things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shown</a:t>
            </a:r>
            <a:r>
              <a:rPr lang="pl-PL" dirty="0"/>
              <a:t> in the video on campus </a:t>
            </a:r>
            <a:r>
              <a:rPr lang="pl-PL" dirty="0" err="1"/>
              <a:t>virtual</a:t>
            </a:r>
            <a:r>
              <a:rPr lang="pl-PL" dirty="0"/>
              <a:t> </a:t>
            </a:r>
            <a:r>
              <a:rPr lang="pl-PL" dirty="0" err="1"/>
              <a:t>three</a:t>
            </a:r>
            <a:r>
              <a:rPr lang="pl-PL" dirty="0"/>
              <a:t> </a:t>
            </a:r>
            <a:r>
              <a:rPr lang="pl-PL" dirty="0" err="1"/>
              <a:t>times</a:t>
            </a:r>
            <a:r>
              <a:rPr lang="pl-PL" dirty="0"/>
              <a:t> on </a:t>
            </a:r>
            <a:r>
              <a:rPr lang="pl-PL" dirty="0" err="1"/>
              <a:t>three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computers</a:t>
            </a:r>
            <a:r>
              <a:rPr lang="pl-PL" dirty="0"/>
              <a:t> and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pl-PL" dirty="0"/>
              <a:t> third </a:t>
            </a:r>
            <a:r>
              <a:rPr lang="pl-PL" dirty="0" err="1"/>
              <a:t>time</a:t>
            </a:r>
            <a:r>
              <a:rPr lang="pl-PL" dirty="0"/>
              <a:t> I was </a:t>
            </a:r>
            <a:r>
              <a:rPr lang="pl-PL" dirty="0" err="1"/>
              <a:t>able</a:t>
            </a:r>
            <a:r>
              <a:rPr lang="pl-PL" dirty="0"/>
              <a:t> to run the </a:t>
            </a:r>
            <a:r>
              <a:rPr lang="pl-PL" dirty="0" err="1"/>
              <a:t>simulation</a:t>
            </a:r>
            <a:r>
              <a:rPr lang="pl-PL" dirty="0"/>
              <a:t>. I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least</a:t>
            </a:r>
            <a:r>
              <a:rPr lang="pl-PL" dirty="0"/>
              <a:t> 3 </a:t>
            </a:r>
            <a:r>
              <a:rPr lang="pl-PL" dirty="0" err="1"/>
              <a:t>full</a:t>
            </a:r>
            <a:r>
              <a:rPr lang="pl-PL" dirty="0"/>
              <a:t> </a:t>
            </a:r>
            <a:r>
              <a:rPr lang="pl-PL" dirty="0" err="1"/>
              <a:t>days</a:t>
            </a:r>
            <a:r>
              <a:rPr lang="pl-PL" dirty="0"/>
              <a:t> </a:t>
            </a:r>
            <a:r>
              <a:rPr lang="pl-PL" dirty="0" err="1"/>
              <a:t>trying</a:t>
            </a:r>
            <a:r>
              <a:rPr lang="pl-PL" dirty="0"/>
              <a:t> to </a:t>
            </a:r>
            <a:r>
              <a:rPr lang="pl-PL" dirty="0" err="1"/>
              <a:t>solve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I was </a:t>
            </a:r>
            <a:r>
              <a:rPr lang="pl-PL" dirty="0" err="1"/>
              <a:t>getting</a:t>
            </a:r>
            <a:endParaRPr lang="pl-PL" dirty="0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7043D53-878A-4237-9B81-FA28BF32E598}"/>
              </a:ext>
            </a:extLst>
          </p:cNvPr>
          <p:cNvSpPr txBox="1">
            <a:spLocks/>
          </p:cNvSpPr>
          <p:nvPr/>
        </p:nvSpPr>
        <p:spPr>
          <a:xfrm>
            <a:off x="1333500" y="307293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I </a:t>
            </a:r>
            <a:r>
              <a:rPr lang="pl-PL" dirty="0" err="1"/>
              <a:t>learned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doing</a:t>
            </a:r>
            <a:r>
              <a:rPr lang="pl-PL" dirty="0"/>
              <a:t> the </a:t>
            </a:r>
            <a:r>
              <a:rPr lang="pl-PL" dirty="0" err="1"/>
              <a:t>project</a:t>
            </a:r>
            <a:r>
              <a:rPr lang="pl-PL" dirty="0"/>
              <a:t>?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81D50E5-BEE6-4B63-B31D-8B496B1BABFF}"/>
              </a:ext>
            </a:extLst>
          </p:cNvPr>
          <p:cNvSpPr txBox="1">
            <a:spLocks/>
          </p:cNvSpPr>
          <p:nvPr/>
        </p:nvSpPr>
        <p:spPr>
          <a:xfrm>
            <a:off x="1333500" y="4558839"/>
            <a:ext cx="9601200" cy="2095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How to </a:t>
            </a:r>
            <a:r>
              <a:rPr lang="pl-PL" dirty="0" err="1"/>
              <a:t>interprete</a:t>
            </a:r>
            <a:r>
              <a:rPr lang="pl-PL" dirty="0"/>
              <a:t> </a:t>
            </a:r>
            <a:r>
              <a:rPr lang="pl-PL" dirty="0" err="1"/>
              <a:t>given</a:t>
            </a:r>
            <a:r>
              <a:rPr lang="pl-PL" dirty="0"/>
              <a:t> problem</a:t>
            </a:r>
          </a:p>
          <a:p>
            <a:r>
              <a:rPr lang="pl-PL" dirty="0"/>
              <a:t>How to </a:t>
            </a:r>
            <a:r>
              <a:rPr lang="pl-PL" dirty="0" err="1"/>
              <a:t>formaly</a:t>
            </a:r>
            <a:r>
              <a:rPr lang="pl-PL" dirty="0"/>
              <a:t> </a:t>
            </a:r>
            <a:r>
              <a:rPr lang="pl-PL" dirty="0" err="1"/>
              <a:t>describe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pl-PL" dirty="0"/>
          </a:p>
          <a:p>
            <a:r>
              <a:rPr lang="pl-PL" dirty="0"/>
              <a:t>How to </a:t>
            </a:r>
            <a:r>
              <a:rPr lang="pl-PL" dirty="0" err="1"/>
              <a:t>choose</a:t>
            </a:r>
            <a:r>
              <a:rPr lang="pl-PL" dirty="0"/>
              <a:t> the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solution</a:t>
            </a:r>
            <a:endParaRPr lang="pl-PL" dirty="0"/>
          </a:p>
          <a:p>
            <a:r>
              <a:rPr lang="pl-PL" dirty="0"/>
              <a:t>How to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the </a:t>
            </a:r>
            <a:r>
              <a:rPr lang="pl-PL" dirty="0" err="1"/>
              <a:t>implementation</a:t>
            </a:r>
            <a:r>
              <a:rPr lang="pl-PL" dirty="0"/>
              <a:t> of a </a:t>
            </a:r>
            <a:r>
              <a:rPr lang="pl-PL" dirty="0" err="1"/>
              <a:t>solution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correct</a:t>
            </a:r>
            <a:endParaRPr lang="pl-PL" dirty="0"/>
          </a:p>
          <a:p>
            <a:r>
              <a:rPr lang="pl-PL" dirty="0"/>
              <a:t>How to </a:t>
            </a:r>
            <a:r>
              <a:rPr lang="pl-PL" dirty="0" err="1"/>
              <a:t>debug</a:t>
            </a:r>
            <a:r>
              <a:rPr lang="pl-PL" dirty="0"/>
              <a:t> in </a:t>
            </a:r>
            <a:r>
              <a:rPr lang="pl-PL" dirty="0" err="1"/>
              <a:t>eclipse</a:t>
            </a:r>
            <a:endParaRPr lang="pl-PL" dirty="0"/>
          </a:p>
          <a:p>
            <a:r>
              <a:rPr lang="pl-PL" dirty="0"/>
              <a:t>How to </a:t>
            </a:r>
            <a:r>
              <a:rPr lang="pl-PL" dirty="0" err="1"/>
              <a:t>search</a:t>
            </a:r>
            <a:r>
              <a:rPr lang="pl-PL" dirty="0"/>
              <a:t> </a:t>
            </a:r>
            <a:r>
              <a:rPr lang="pl-PL" dirty="0" err="1"/>
              <a:t>Stack</a:t>
            </a:r>
            <a:r>
              <a:rPr lang="pl-PL" dirty="0"/>
              <a:t> </a:t>
            </a:r>
            <a:r>
              <a:rPr lang="pl-PL" dirty="0" err="1"/>
              <a:t>Overflow</a:t>
            </a:r>
            <a:r>
              <a:rPr lang="pl-PL" dirty="0"/>
              <a:t> for </a:t>
            </a:r>
            <a:r>
              <a:rPr lang="pl-PL" dirty="0" err="1"/>
              <a:t>hardly</a:t>
            </a:r>
            <a:r>
              <a:rPr lang="pl-PL" dirty="0"/>
              <a:t> </a:t>
            </a:r>
            <a:r>
              <a:rPr lang="pl-PL" dirty="0" err="1"/>
              <a:t>existant</a:t>
            </a:r>
            <a:r>
              <a:rPr lang="pl-PL" dirty="0"/>
              <a:t> </a:t>
            </a:r>
            <a:r>
              <a:rPr lang="pl-PL" dirty="0" err="1"/>
              <a:t>pieces</a:t>
            </a:r>
            <a:r>
              <a:rPr lang="pl-PL" dirty="0"/>
              <a:t> of </a:t>
            </a:r>
            <a:r>
              <a:rPr lang="pl-PL" dirty="0" err="1"/>
              <a:t>infomration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with </a:t>
            </a:r>
            <a:r>
              <a:rPr lang="pl-PL" dirty="0" err="1"/>
              <a:t>robocode</a:t>
            </a:r>
            <a:endParaRPr lang="pl-PL" dirty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l-PL" dirty="0"/>
              <a:t>I was </a:t>
            </a:r>
            <a:r>
              <a:rPr lang="pl-PL" dirty="0" err="1"/>
              <a:t>fairly</a:t>
            </a:r>
            <a:r>
              <a:rPr lang="pl-PL" dirty="0"/>
              <a:t> </a:t>
            </a:r>
            <a:r>
              <a:rPr lang="pl-PL" dirty="0" err="1"/>
              <a:t>familiar</a:t>
            </a:r>
            <a:r>
              <a:rPr lang="pl-PL" dirty="0"/>
              <a:t> with </a:t>
            </a:r>
            <a:r>
              <a:rPr lang="pl-PL" dirty="0" err="1"/>
              <a:t>java</a:t>
            </a:r>
            <a:r>
              <a:rPr lang="pl-PL" dirty="0"/>
              <a:t> </a:t>
            </a:r>
            <a:r>
              <a:rPr lang="pl-PL" dirty="0" err="1"/>
              <a:t>beforhand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the </a:t>
            </a:r>
            <a:r>
              <a:rPr lang="pl-PL" dirty="0" err="1"/>
              <a:t>implementation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was not a big </a:t>
            </a:r>
            <a:r>
              <a:rPr lang="pl-PL" dirty="0" err="1"/>
              <a:t>issue</a:t>
            </a:r>
            <a:r>
              <a:rPr lang="pl-PL" dirty="0"/>
              <a:t> for me.</a:t>
            </a:r>
          </a:p>
        </p:txBody>
      </p:sp>
    </p:spTree>
    <p:extLst>
      <p:ext uri="{BB962C8B-B14F-4D97-AF65-F5344CB8AC3E}">
        <p14:creationId xmlns:p14="http://schemas.microsoft.com/office/powerpoint/2010/main" val="368182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BE044A-8B2B-884B-B13A-C9C7DA47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r>
              <a:rPr lang="pl-PL" dirty="0"/>
              <a:t> of the problem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740294-F00D-6244-8BFC-9FE2B214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>
            <a:normAutofit/>
          </a:bodyPr>
          <a:lstStyle/>
          <a:p>
            <a:endParaRPr lang="pl-PL" dirty="0"/>
          </a:p>
          <a:p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goal</a:t>
            </a:r>
            <a:r>
              <a:rPr lang="pl-PL" dirty="0"/>
              <a:t> was to </a:t>
            </a:r>
            <a:r>
              <a:rPr lang="pl-PL" dirty="0" err="1"/>
              <a:t>develop</a:t>
            </a:r>
            <a:r>
              <a:rPr lang="pl-PL" dirty="0"/>
              <a:t> a robot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able</a:t>
            </a:r>
            <a:r>
              <a:rPr lang="pl-PL" dirty="0"/>
              <a:t> to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way</a:t>
            </a:r>
            <a:r>
              <a:rPr lang="pl-PL" dirty="0"/>
              <a:t> in a </a:t>
            </a:r>
            <a:r>
              <a:rPr lang="pl-PL" dirty="0" err="1"/>
              <a:t>battlefield</a:t>
            </a:r>
            <a:r>
              <a:rPr lang="pl-PL" dirty="0"/>
              <a:t> </a:t>
            </a:r>
            <a:r>
              <a:rPr lang="pl-PL" dirty="0" err="1"/>
              <a:t>full</a:t>
            </a:r>
            <a:r>
              <a:rPr lang="pl-PL" dirty="0"/>
              <a:t> of </a:t>
            </a:r>
            <a:r>
              <a:rPr lang="pl-PL" dirty="0" err="1"/>
              <a:t>SittingDuck</a:t>
            </a:r>
            <a:r>
              <a:rPr lang="pl-PL" dirty="0"/>
              <a:t> </a:t>
            </a:r>
            <a:r>
              <a:rPr lang="pl-PL" dirty="0" err="1"/>
              <a:t>static</a:t>
            </a:r>
            <a:r>
              <a:rPr lang="pl-PL" dirty="0"/>
              <a:t> </a:t>
            </a:r>
            <a:r>
              <a:rPr lang="pl-PL" dirty="0" err="1"/>
              <a:t>robots</a:t>
            </a:r>
            <a:r>
              <a:rPr lang="pl-PL" dirty="0"/>
              <a:t>.</a:t>
            </a:r>
          </a:p>
          <a:p>
            <a:r>
              <a:rPr lang="pl-PL" dirty="0"/>
              <a:t>A </a:t>
            </a:r>
            <a:r>
              <a:rPr lang="pl-PL" dirty="0" err="1"/>
              <a:t>certain</a:t>
            </a:r>
            <a:r>
              <a:rPr lang="pl-PL" dirty="0"/>
              <a:t> </a:t>
            </a:r>
            <a:r>
              <a:rPr lang="pl-PL" dirty="0" err="1"/>
              <a:t>fraction</a:t>
            </a:r>
            <a:r>
              <a:rPr lang="pl-PL" dirty="0"/>
              <a:t> of the </a:t>
            </a:r>
            <a:r>
              <a:rPr lang="pl-PL" dirty="0" err="1"/>
              <a:t>tiles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a </a:t>
            </a:r>
            <a:r>
              <a:rPr lang="pl-PL" dirty="0" err="1"/>
              <a:t>SittingDuck</a:t>
            </a:r>
            <a:r>
              <a:rPr lang="pl-PL" dirty="0"/>
              <a:t> robot. The </a:t>
            </a:r>
            <a:r>
              <a:rPr lang="pl-PL" dirty="0" err="1"/>
              <a:t>occupied</a:t>
            </a:r>
            <a:r>
              <a:rPr lang="pl-PL" dirty="0"/>
              <a:t> </a:t>
            </a:r>
            <a:r>
              <a:rPr lang="pl-PL" dirty="0" err="1"/>
              <a:t>tile</a:t>
            </a:r>
            <a:r>
              <a:rPr lang="pl-PL" dirty="0"/>
              <a:t> of </a:t>
            </a:r>
            <a:r>
              <a:rPr lang="pl-PL" dirty="0" err="1"/>
              <a:t>SittingDuck</a:t>
            </a:r>
            <a:r>
              <a:rPr lang="pl-PL" dirty="0"/>
              <a:t>, the </a:t>
            </a:r>
            <a:r>
              <a:rPr lang="pl-PL" dirty="0" err="1"/>
              <a:t>initial</a:t>
            </a:r>
            <a:r>
              <a:rPr lang="pl-PL" dirty="0"/>
              <a:t> and </a:t>
            </a:r>
            <a:r>
              <a:rPr lang="pl-PL" dirty="0" err="1"/>
              <a:t>goal</a:t>
            </a:r>
            <a:r>
              <a:rPr lang="pl-PL" dirty="0"/>
              <a:t> </a:t>
            </a:r>
            <a:r>
              <a:rPr lang="pl-PL" dirty="0" err="1"/>
              <a:t>states</a:t>
            </a:r>
            <a:r>
              <a:rPr lang="pl-PL" dirty="0"/>
              <a:t> for the agent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chosen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random</a:t>
            </a:r>
            <a:r>
              <a:rPr lang="pl-PL" dirty="0"/>
              <a:t>.</a:t>
            </a:r>
          </a:p>
          <a:p>
            <a:r>
              <a:rPr lang="pl-PL" dirty="0"/>
              <a:t>Robot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A* </a:t>
            </a:r>
            <a:r>
              <a:rPr lang="pl-PL" dirty="0" err="1"/>
              <a:t>algorithm</a:t>
            </a:r>
            <a:r>
              <a:rPr lang="pl-PL" dirty="0"/>
              <a:t> to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shortest</a:t>
            </a:r>
            <a:r>
              <a:rPr lang="pl-PL" dirty="0"/>
              <a:t> </a:t>
            </a:r>
            <a:r>
              <a:rPr lang="pl-PL" dirty="0" err="1"/>
              <a:t>sequence</a:t>
            </a:r>
            <a:r>
              <a:rPr lang="pl-PL" dirty="0"/>
              <a:t> of </a:t>
            </a:r>
            <a:r>
              <a:rPr lang="pl-PL" dirty="0" err="1"/>
              <a:t>actions</a:t>
            </a:r>
            <a:r>
              <a:rPr lang="pl-PL" dirty="0"/>
              <a:t> to </a:t>
            </a:r>
            <a:r>
              <a:rPr lang="pl-PL" dirty="0" err="1"/>
              <a:t>move</a:t>
            </a:r>
            <a:r>
              <a:rPr lang="pl-PL" dirty="0"/>
              <a:t> from </a:t>
            </a:r>
            <a:r>
              <a:rPr lang="pl-PL" dirty="0" err="1"/>
              <a:t>initial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to the </a:t>
            </a:r>
            <a:r>
              <a:rPr lang="pl-PL" dirty="0" err="1"/>
              <a:t>goal</a:t>
            </a:r>
            <a:r>
              <a:rPr lang="pl-PL" dirty="0"/>
              <a:t> </a:t>
            </a:r>
            <a:r>
              <a:rPr lang="pl-PL" dirty="0" err="1"/>
              <a:t>state</a:t>
            </a:r>
            <a:endParaRPr lang="pl-PL" dirty="0"/>
          </a:p>
          <a:p>
            <a:endParaRPr lang="pl-PL"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63877BC5-81C6-6748-9CA8-0B4BB2CDB45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2254" y="4686301"/>
            <a:ext cx="1496291" cy="1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6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95494E-8661-0D44-A1CD-EB8666DF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1072712"/>
            <a:ext cx="9601200" cy="1485900"/>
          </a:xfrm>
        </p:spPr>
        <p:txBody>
          <a:bodyPr/>
          <a:lstStyle/>
          <a:p>
            <a:r>
              <a:rPr lang="pl-PL" dirty="0"/>
              <a:t>A* </a:t>
            </a:r>
            <a:r>
              <a:rPr lang="pl-PL" dirty="0" err="1"/>
              <a:t>algorithm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1629CE-CF14-5046-86AF-6EE2C0494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212" y="1748254"/>
            <a:ext cx="6376988" cy="2992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>
                <a:solidFill>
                  <a:srgbClr val="4D4D49"/>
                </a:solidFill>
              </a:rPr>
              <a:t>A* </a:t>
            </a:r>
            <a:r>
              <a:rPr lang="pl-PL" sz="1800" i="1" dirty="0" err="1">
                <a:solidFill>
                  <a:srgbClr val="4D4D49"/>
                </a:solidFill>
              </a:rPr>
              <a:t>is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an</a:t>
            </a:r>
            <a:r>
              <a:rPr lang="pl-PL" sz="1800" i="1" dirty="0">
                <a:solidFill>
                  <a:srgbClr val="4D4D49"/>
                </a:solidFill>
              </a:rPr>
              <a:t> </a:t>
            </a:r>
            <a:r>
              <a:rPr lang="pl-PL" sz="1800" i="1" dirty="0" err="1">
                <a:solidFill>
                  <a:srgbClr val="4D4D49"/>
                </a:solidFill>
              </a:rPr>
              <a:t>informed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search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algorithm</a:t>
            </a:r>
            <a:r>
              <a:rPr lang="pl-PL" sz="1800" i="1" dirty="0">
                <a:solidFill>
                  <a:srgbClr val="4D4D49"/>
                </a:solidFill>
              </a:rPr>
              <a:t>, </a:t>
            </a:r>
            <a:r>
              <a:rPr lang="pl-PL" sz="1800" i="1" dirty="0" err="1">
                <a:solidFill>
                  <a:srgbClr val="4D4D49"/>
                </a:solidFill>
              </a:rPr>
              <a:t>or</a:t>
            </a:r>
            <a:r>
              <a:rPr lang="pl-PL" sz="1800" i="1" dirty="0">
                <a:solidFill>
                  <a:srgbClr val="4D4D49"/>
                </a:solidFill>
              </a:rPr>
              <a:t> a </a:t>
            </a:r>
            <a:r>
              <a:rPr lang="pl-PL" sz="1800" i="1" dirty="0" err="1">
                <a:solidFill>
                  <a:srgbClr val="4D4D49"/>
                </a:solidFill>
              </a:rPr>
              <a:t>best-first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search</a:t>
            </a:r>
            <a:r>
              <a:rPr lang="pl-PL" sz="1800" i="1" dirty="0">
                <a:solidFill>
                  <a:srgbClr val="4D4D49"/>
                </a:solidFill>
              </a:rPr>
              <a:t>, </a:t>
            </a:r>
            <a:r>
              <a:rPr lang="pl-PL" sz="1800" i="1" dirty="0" err="1">
                <a:solidFill>
                  <a:srgbClr val="4D4D49"/>
                </a:solidFill>
              </a:rPr>
              <a:t>meaning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that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it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is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formulated</a:t>
            </a:r>
            <a:r>
              <a:rPr lang="pl-PL" sz="1800" i="1" dirty="0">
                <a:solidFill>
                  <a:srgbClr val="4D4D49"/>
                </a:solidFill>
              </a:rPr>
              <a:t> in </a:t>
            </a:r>
            <a:r>
              <a:rPr lang="pl-PL" sz="1800" i="1" dirty="0" err="1">
                <a:solidFill>
                  <a:srgbClr val="4D4D49"/>
                </a:solidFill>
              </a:rPr>
              <a:t>terms</a:t>
            </a:r>
            <a:r>
              <a:rPr lang="pl-PL" sz="1800" i="1" dirty="0">
                <a:solidFill>
                  <a:srgbClr val="4D4D49"/>
                </a:solidFill>
              </a:rPr>
              <a:t> of </a:t>
            </a:r>
            <a:r>
              <a:rPr lang="pl-PL" sz="1800" i="1" dirty="0" err="1">
                <a:solidFill>
                  <a:srgbClr val="4D4D49"/>
                </a:solidFill>
              </a:rPr>
              <a:t>weighted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graphs</a:t>
            </a:r>
            <a:r>
              <a:rPr lang="pl-PL" sz="1800" i="1" dirty="0">
                <a:solidFill>
                  <a:srgbClr val="4D4D49"/>
                </a:solidFill>
              </a:rPr>
              <a:t>: </a:t>
            </a:r>
            <a:r>
              <a:rPr lang="pl-PL" sz="1800" i="1" dirty="0" err="1">
                <a:solidFill>
                  <a:srgbClr val="4D4D49"/>
                </a:solidFill>
              </a:rPr>
              <a:t>starting</a:t>
            </a:r>
            <a:r>
              <a:rPr lang="pl-PL" sz="1800" i="1" dirty="0">
                <a:solidFill>
                  <a:srgbClr val="4D4D49"/>
                </a:solidFill>
              </a:rPr>
              <a:t> from a </a:t>
            </a:r>
            <a:r>
              <a:rPr lang="pl-PL" sz="1800" i="1" dirty="0" err="1">
                <a:solidFill>
                  <a:srgbClr val="4D4D49"/>
                </a:solidFill>
              </a:rPr>
              <a:t>specific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starting</a:t>
            </a:r>
            <a:r>
              <a:rPr lang="pl-PL" sz="1800" i="1" dirty="0">
                <a:solidFill>
                  <a:srgbClr val="4D4D49"/>
                </a:solidFill>
              </a:rPr>
              <a:t> </a:t>
            </a:r>
            <a:r>
              <a:rPr lang="pl-PL" sz="1800" i="1" dirty="0" err="1">
                <a:solidFill>
                  <a:srgbClr val="4D4D49"/>
                </a:solidFill>
              </a:rPr>
              <a:t>node</a:t>
            </a:r>
            <a:r>
              <a:rPr lang="pl-PL" sz="1800" i="1" dirty="0">
                <a:solidFill>
                  <a:srgbClr val="4D4D49"/>
                </a:solidFill>
              </a:rPr>
              <a:t> of a </a:t>
            </a:r>
            <a:r>
              <a:rPr lang="pl-PL" sz="1800" i="1" dirty="0" err="1">
                <a:solidFill>
                  <a:srgbClr val="4D4D49"/>
                </a:solidFill>
              </a:rPr>
              <a:t>graph</a:t>
            </a:r>
            <a:r>
              <a:rPr lang="pl-PL" sz="1800" i="1" dirty="0">
                <a:solidFill>
                  <a:srgbClr val="4D4D49"/>
                </a:solidFill>
              </a:rPr>
              <a:t>, </a:t>
            </a:r>
            <a:r>
              <a:rPr lang="pl-PL" sz="1800" i="1" dirty="0" err="1">
                <a:solidFill>
                  <a:srgbClr val="4D4D49"/>
                </a:solidFill>
              </a:rPr>
              <a:t>it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aims</a:t>
            </a:r>
            <a:r>
              <a:rPr lang="pl-PL" sz="1800" i="1" dirty="0">
                <a:solidFill>
                  <a:srgbClr val="4D4D49"/>
                </a:solidFill>
              </a:rPr>
              <a:t> to </a:t>
            </a:r>
            <a:r>
              <a:rPr lang="pl-PL" sz="1800" i="1" dirty="0" err="1">
                <a:solidFill>
                  <a:srgbClr val="4D4D49"/>
                </a:solidFill>
              </a:rPr>
              <a:t>find</a:t>
            </a:r>
            <a:r>
              <a:rPr lang="pl-PL" sz="1800" i="1" dirty="0">
                <a:solidFill>
                  <a:srgbClr val="4D4D49"/>
                </a:solidFill>
              </a:rPr>
              <a:t> a </a:t>
            </a:r>
            <a:r>
              <a:rPr lang="pl-PL" sz="1800" i="1" dirty="0" err="1">
                <a:solidFill>
                  <a:srgbClr val="4D4D49"/>
                </a:solidFill>
              </a:rPr>
              <a:t>path</a:t>
            </a:r>
            <a:r>
              <a:rPr lang="pl-PL" sz="1800" i="1" dirty="0">
                <a:solidFill>
                  <a:srgbClr val="4D4D49"/>
                </a:solidFill>
              </a:rPr>
              <a:t> to the </a:t>
            </a:r>
            <a:r>
              <a:rPr lang="pl-PL" sz="1800" i="1" dirty="0" err="1">
                <a:solidFill>
                  <a:srgbClr val="4D4D49"/>
                </a:solidFill>
              </a:rPr>
              <a:t>given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goal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node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having</a:t>
            </a:r>
            <a:r>
              <a:rPr lang="pl-PL" sz="1800" i="1" dirty="0">
                <a:solidFill>
                  <a:srgbClr val="4D4D49"/>
                </a:solidFill>
              </a:rPr>
              <a:t> the </a:t>
            </a:r>
            <a:r>
              <a:rPr lang="pl-PL" sz="1800" i="1" dirty="0" err="1">
                <a:solidFill>
                  <a:srgbClr val="4D4D49"/>
                </a:solidFill>
              </a:rPr>
              <a:t>smallest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cost</a:t>
            </a:r>
            <a:r>
              <a:rPr lang="pl-PL" sz="1800" i="1" dirty="0">
                <a:solidFill>
                  <a:srgbClr val="4D4D49"/>
                </a:solidFill>
              </a:rPr>
              <a:t>. It </a:t>
            </a:r>
            <a:r>
              <a:rPr lang="pl-PL" sz="1800" i="1" dirty="0" err="1">
                <a:solidFill>
                  <a:srgbClr val="4D4D49"/>
                </a:solidFill>
              </a:rPr>
              <a:t>does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this</a:t>
            </a:r>
            <a:r>
              <a:rPr lang="pl-PL" sz="1800" i="1" dirty="0">
                <a:solidFill>
                  <a:srgbClr val="4D4D49"/>
                </a:solidFill>
              </a:rPr>
              <a:t> by </a:t>
            </a:r>
            <a:r>
              <a:rPr lang="pl-PL" sz="1800" i="1" dirty="0" err="1">
                <a:solidFill>
                  <a:srgbClr val="4D4D49"/>
                </a:solidFill>
              </a:rPr>
              <a:t>maintaining</a:t>
            </a:r>
            <a:r>
              <a:rPr lang="pl-PL" sz="1800" i="1" dirty="0">
                <a:solidFill>
                  <a:srgbClr val="4D4D49"/>
                </a:solidFill>
              </a:rPr>
              <a:t> a </a:t>
            </a:r>
            <a:r>
              <a:rPr lang="pl-PL" sz="1800" i="1" dirty="0" err="1">
                <a:solidFill>
                  <a:srgbClr val="4D4D49"/>
                </a:solidFill>
              </a:rPr>
              <a:t>tree</a:t>
            </a:r>
            <a:r>
              <a:rPr lang="pl-PL" sz="1800" i="1" dirty="0">
                <a:solidFill>
                  <a:srgbClr val="4D4D49"/>
                </a:solidFill>
              </a:rPr>
              <a:t> of </a:t>
            </a:r>
            <a:r>
              <a:rPr lang="pl-PL" sz="1800" i="1" dirty="0" err="1">
                <a:solidFill>
                  <a:srgbClr val="4D4D49"/>
                </a:solidFill>
              </a:rPr>
              <a:t>paths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originating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at</a:t>
            </a:r>
            <a:r>
              <a:rPr lang="pl-PL" sz="1800" i="1" dirty="0">
                <a:solidFill>
                  <a:srgbClr val="4D4D49"/>
                </a:solidFill>
              </a:rPr>
              <a:t> the start </a:t>
            </a:r>
            <a:r>
              <a:rPr lang="pl-PL" sz="1800" i="1" dirty="0" err="1">
                <a:solidFill>
                  <a:srgbClr val="4D4D49"/>
                </a:solidFill>
              </a:rPr>
              <a:t>node</a:t>
            </a:r>
            <a:r>
              <a:rPr lang="pl-PL" sz="1800" i="1" dirty="0">
                <a:solidFill>
                  <a:srgbClr val="4D4D49"/>
                </a:solidFill>
              </a:rPr>
              <a:t> and </a:t>
            </a:r>
            <a:r>
              <a:rPr lang="pl-PL" sz="1800" i="1" dirty="0" err="1">
                <a:solidFill>
                  <a:srgbClr val="4D4D49"/>
                </a:solidFill>
              </a:rPr>
              <a:t>extending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those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paths</a:t>
            </a:r>
            <a:r>
              <a:rPr lang="pl-PL" sz="1800" i="1" dirty="0">
                <a:solidFill>
                  <a:srgbClr val="4D4D49"/>
                </a:solidFill>
              </a:rPr>
              <a:t> one </a:t>
            </a:r>
            <a:r>
              <a:rPr lang="pl-PL" sz="1800" i="1" dirty="0" err="1">
                <a:solidFill>
                  <a:srgbClr val="4D4D49"/>
                </a:solidFill>
              </a:rPr>
              <a:t>edge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at</a:t>
            </a:r>
            <a:r>
              <a:rPr lang="pl-PL" sz="1800" i="1" dirty="0">
                <a:solidFill>
                  <a:srgbClr val="4D4D49"/>
                </a:solidFill>
              </a:rPr>
              <a:t> a </a:t>
            </a:r>
            <a:r>
              <a:rPr lang="pl-PL" sz="1800" i="1" dirty="0" err="1">
                <a:solidFill>
                  <a:srgbClr val="4D4D49"/>
                </a:solidFill>
              </a:rPr>
              <a:t>time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until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its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termination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criterion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is</a:t>
            </a:r>
            <a:r>
              <a:rPr lang="pl-PL" sz="1800" i="1" dirty="0">
                <a:solidFill>
                  <a:srgbClr val="4D4D49"/>
                </a:solidFill>
              </a:rPr>
              <a:t> </a:t>
            </a:r>
            <a:r>
              <a:rPr lang="pl-PL" sz="1800" i="1" dirty="0" err="1">
                <a:solidFill>
                  <a:srgbClr val="4D4D49"/>
                </a:solidFill>
              </a:rPr>
              <a:t>satisfied</a:t>
            </a:r>
            <a:r>
              <a:rPr lang="pl-PL" sz="1800" i="1" dirty="0">
                <a:solidFill>
                  <a:srgbClr val="4D4D49"/>
                </a:solidFill>
              </a:rPr>
              <a:t>.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0F894F8A-2A3F-F24E-813A-9D257345C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0612" y="3825386"/>
            <a:ext cx="3860800" cy="217170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1B399773-4A37-DA4E-9EEE-419D8AD3F036}"/>
              </a:ext>
            </a:extLst>
          </p:cNvPr>
          <p:cNvSpPr txBox="1"/>
          <p:nvPr/>
        </p:nvSpPr>
        <p:spPr>
          <a:xfrm>
            <a:off x="1700212" y="4158573"/>
            <a:ext cx="4255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 </a:t>
            </a:r>
            <a:r>
              <a:rPr lang="pl-PL" dirty="0" err="1"/>
              <a:t>solution</a:t>
            </a:r>
            <a:r>
              <a:rPr lang="pl-PL" dirty="0"/>
              <a:t> of </a:t>
            </a:r>
            <a:r>
              <a:rPr lang="pl-PL" dirty="0" err="1"/>
              <a:t>our</a:t>
            </a:r>
            <a:r>
              <a:rPr lang="pl-PL" dirty="0"/>
              <a:t> problem the agent </a:t>
            </a:r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the </a:t>
            </a:r>
            <a:r>
              <a:rPr lang="pl-PL" b="1" dirty="0"/>
              <a:t>A* </a:t>
            </a:r>
            <a:r>
              <a:rPr lang="pl-PL" b="1" dirty="0" err="1"/>
              <a:t>algorithm</a:t>
            </a:r>
            <a:r>
              <a:rPr lang="pl-PL" b="1" dirty="0"/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188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A00C44-2BAD-5C48-B5BA-22A572DD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Defining</a:t>
            </a:r>
            <a:r>
              <a:rPr lang="pl-PL" dirty="0"/>
              <a:t> problem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5F01EDB-3CC5-424C-B4FF-06A2BB38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9542"/>
            <a:ext cx="9601200" cy="514088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Propose a suitable representation of the states. 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A </a:t>
            </a:r>
            <a:r>
              <a:rPr lang="pl-PL" dirty="0" err="1"/>
              <a:t>state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pair</a:t>
            </a:r>
            <a:r>
              <a:rPr lang="pl-PL" dirty="0"/>
              <a:t> of </a:t>
            </a:r>
            <a:r>
              <a:rPr lang="pl-PL" dirty="0" err="1"/>
              <a:t>cooridnates</a:t>
            </a:r>
            <a:r>
              <a:rPr lang="pl-PL" dirty="0"/>
              <a:t> (</a:t>
            </a:r>
            <a:r>
              <a:rPr lang="pl-PL" dirty="0" err="1"/>
              <a:t>a,b</a:t>
            </a:r>
            <a:r>
              <a:rPr lang="pl-PL" dirty="0"/>
              <a:t>) of </a:t>
            </a:r>
            <a:r>
              <a:rPr lang="pl-PL" dirty="0" err="1"/>
              <a:t>current</a:t>
            </a:r>
            <a:r>
              <a:rPr lang="pl-PL" dirty="0"/>
              <a:t> </a:t>
            </a:r>
            <a:r>
              <a:rPr lang="pl-PL" dirty="0" err="1"/>
              <a:t>position</a:t>
            </a:r>
            <a:r>
              <a:rPr lang="pl-PL" dirty="0"/>
              <a:t> of the agent. </a:t>
            </a:r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 err="1"/>
              <a:t>rows</a:t>
            </a:r>
            <a:r>
              <a:rPr lang="pl-PL" dirty="0"/>
              <a:t> &gt; a &gt;= 0</a:t>
            </a:r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 err="1"/>
              <a:t>cols</a:t>
            </a:r>
            <a:r>
              <a:rPr lang="pl-PL" dirty="0"/>
              <a:t> &gt; b &gt;= 0</a:t>
            </a:r>
          </a:p>
          <a:p>
            <a:r>
              <a:rPr lang="pl-PL" dirty="0" err="1"/>
              <a:t>Describe</a:t>
            </a:r>
            <a:r>
              <a:rPr lang="pl-PL" dirty="0"/>
              <a:t> the </a:t>
            </a:r>
            <a:r>
              <a:rPr lang="pl-PL" dirty="0" err="1"/>
              <a:t>search</a:t>
            </a:r>
            <a:r>
              <a:rPr lang="pl-PL" dirty="0"/>
              <a:t> </a:t>
            </a:r>
            <a:r>
              <a:rPr lang="pl-PL" dirty="0" err="1"/>
              <a:t>space</a:t>
            </a:r>
            <a:r>
              <a:rPr lang="pl-PL" dirty="0"/>
              <a:t>. </a:t>
            </a:r>
          </a:p>
          <a:p>
            <a:pPr marL="0" indent="0">
              <a:buNone/>
            </a:pPr>
            <a:r>
              <a:rPr lang="en-US" dirty="0"/>
              <a:t>The state space is the set of all pairs with the above mentioned structure.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rows</a:t>
            </a:r>
            <a:r>
              <a:rPr lang="pl-PL" dirty="0"/>
              <a:t> x </a:t>
            </a:r>
            <a:r>
              <a:rPr lang="pl-PL" dirty="0" err="1"/>
              <a:t>cols</a:t>
            </a:r>
            <a:r>
              <a:rPr lang="pl-PL" dirty="0"/>
              <a:t> numer of </a:t>
            </a: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states</a:t>
            </a:r>
            <a:endParaRPr lang="pl-PL" dirty="0"/>
          </a:p>
          <a:p>
            <a:r>
              <a:rPr lang="en-US" dirty="0"/>
              <a:t>Detail the available actions and their costs. 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In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itteration</a:t>
            </a:r>
            <a:r>
              <a:rPr lang="pl-PL" dirty="0"/>
              <a:t> we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move</a:t>
            </a:r>
            <a:r>
              <a:rPr lang="pl-PL" dirty="0"/>
              <a:t> to </a:t>
            </a:r>
            <a:r>
              <a:rPr lang="pl-PL" dirty="0" err="1"/>
              <a:t>neighbour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by </a:t>
            </a:r>
            <a:r>
              <a:rPr lang="pl-PL" dirty="0" err="1"/>
              <a:t>incrementing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decrementing</a:t>
            </a:r>
            <a:r>
              <a:rPr lang="pl-PL" dirty="0"/>
              <a:t> a </a:t>
            </a:r>
            <a:r>
              <a:rPr lang="pl-PL" dirty="0" err="1"/>
              <a:t>or</a:t>
            </a:r>
            <a:r>
              <a:rPr lang="pl-PL" dirty="0"/>
              <a:t> b by one. </a:t>
            </a:r>
            <a:r>
              <a:rPr lang="pl-PL" dirty="0" err="1"/>
              <a:t>Cost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action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same and one</a:t>
            </a:r>
          </a:p>
          <a:p>
            <a:r>
              <a:rPr lang="pl-PL" dirty="0" err="1"/>
              <a:t>Provide</a:t>
            </a:r>
            <a:r>
              <a:rPr lang="pl-PL" dirty="0"/>
              <a:t> the </a:t>
            </a:r>
            <a:r>
              <a:rPr lang="pl-PL" dirty="0" err="1"/>
              <a:t>goal</a:t>
            </a:r>
            <a:r>
              <a:rPr lang="pl-PL" dirty="0"/>
              <a:t> test. </a:t>
            </a:r>
          </a:p>
          <a:p>
            <a:pPr marL="0" indent="0">
              <a:buNone/>
            </a:pPr>
            <a:r>
              <a:rPr lang="pl-PL" dirty="0" err="1"/>
              <a:t>Goal</a:t>
            </a:r>
            <a:r>
              <a:rPr lang="pl-PL" dirty="0"/>
              <a:t> test </a:t>
            </a:r>
            <a:r>
              <a:rPr lang="pl-PL" dirty="0" err="1"/>
              <a:t>is</a:t>
            </a:r>
            <a:r>
              <a:rPr lang="pl-PL" dirty="0"/>
              <a:t> to test </a:t>
            </a:r>
            <a:r>
              <a:rPr lang="pl-PL" dirty="0" err="1"/>
              <a:t>wheather</a:t>
            </a:r>
            <a:r>
              <a:rPr lang="pl-PL" dirty="0"/>
              <a:t> the agent </a:t>
            </a:r>
            <a:r>
              <a:rPr lang="pl-PL" dirty="0" err="1"/>
              <a:t>coordinates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the same as </a:t>
            </a:r>
            <a:r>
              <a:rPr lang="pl-PL" dirty="0" err="1"/>
              <a:t>those</a:t>
            </a:r>
            <a:r>
              <a:rPr lang="pl-PL" dirty="0"/>
              <a:t> of the end </a:t>
            </a:r>
            <a:r>
              <a:rPr lang="pl-PL" dirty="0" err="1"/>
              <a:t>state</a:t>
            </a:r>
            <a:endParaRPr lang="pl-PL" dirty="0"/>
          </a:p>
          <a:p>
            <a:r>
              <a:rPr lang="en-US" dirty="0"/>
              <a:t>Is the problem better suited for tree search or for graph search?</a:t>
            </a:r>
            <a:endParaRPr lang="pl-PL" dirty="0"/>
          </a:p>
          <a:p>
            <a:pPr marL="0" indent="0">
              <a:buNone/>
            </a:pPr>
            <a:r>
              <a:rPr lang="en-US" dirty="0"/>
              <a:t>It is always possible to go back to a previously visited state, so we need graph search for this problem. </a:t>
            </a:r>
            <a:endParaRPr lang="pl-PL" dirty="0"/>
          </a:p>
          <a:p>
            <a:r>
              <a:rPr lang="en-US" dirty="0"/>
              <a:t>How many goal states are there? 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one </a:t>
            </a:r>
            <a:r>
              <a:rPr lang="pl-PL" dirty="0" err="1"/>
              <a:t>goal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and </a:t>
            </a:r>
            <a:r>
              <a:rPr lang="pl-PL" dirty="0" err="1"/>
              <a:t>it’s</a:t>
            </a:r>
            <a:r>
              <a:rPr lang="pl-PL" dirty="0"/>
              <a:t> the end point</a:t>
            </a:r>
          </a:p>
          <a:p>
            <a:r>
              <a:rPr lang="en-US" dirty="0"/>
              <a:t>Is it possible to provide an admissible/consistent heuristic for the problem? 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A </a:t>
            </a:r>
            <a:r>
              <a:rPr lang="pl-PL" dirty="0" err="1"/>
              <a:t>consistent</a:t>
            </a:r>
            <a:r>
              <a:rPr lang="pl-PL" dirty="0"/>
              <a:t> </a:t>
            </a:r>
            <a:r>
              <a:rPr lang="pl-PL" dirty="0" err="1"/>
              <a:t>heuristic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be the Manhattan </a:t>
            </a:r>
            <a:r>
              <a:rPr lang="pl-PL" dirty="0" err="1"/>
              <a:t>distance</a:t>
            </a:r>
            <a:r>
              <a:rPr lang="pl-PL" dirty="0"/>
              <a:t> from the robot to the end </a:t>
            </a:r>
            <a:r>
              <a:rPr lang="pl-PL" dirty="0" err="1"/>
              <a:t>state</a:t>
            </a:r>
            <a:r>
              <a:rPr lang="pl-PL" dirty="0"/>
              <a:t> </a:t>
            </a:r>
            <a:r>
              <a:rPr lang="pl-PL" dirty="0" err="1"/>
              <a:t>becouse</a:t>
            </a:r>
            <a:r>
              <a:rPr lang="pl-PL" dirty="0"/>
              <a:t> we </a:t>
            </a:r>
            <a:r>
              <a:rPr lang="pl-PL" dirty="0" err="1"/>
              <a:t>cannot</a:t>
            </a:r>
            <a:r>
              <a:rPr lang="pl-PL" dirty="0"/>
              <a:t> </a:t>
            </a:r>
            <a:r>
              <a:rPr lang="pl-PL" dirty="0" err="1"/>
              <a:t>decreese</a:t>
            </a:r>
            <a:r>
              <a:rPr lang="pl-PL" dirty="0"/>
              <a:t> </a:t>
            </a:r>
            <a:r>
              <a:rPr lang="pl-PL" dirty="0" err="1"/>
              <a:t>distance</a:t>
            </a:r>
            <a:r>
              <a:rPr lang="pl-PL" dirty="0"/>
              <a:t> to the </a:t>
            </a:r>
            <a:r>
              <a:rPr lang="pl-PL" dirty="0" err="1"/>
              <a:t>goal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by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one in a step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2C7F5C53-5346-2D43-B2E1-D4C513D75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1049" y="126609"/>
            <a:ext cx="1606061" cy="16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43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1EE904D-4A51-304D-BF4A-7AC37BD9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pl-PL" dirty="0"/>
              <a:t>Design </a:t>
            </a:r>
            <a:r>
              <a:rPr lang="pl-PL" dirty="0" err="1"/>
              <a:t>process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C76AF18-291A-F244-9806-8E11CE19C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92" y="3016431"/>
            <a:ext cx="5793475" cy="3581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 err="1"/>
              <a:t>Obstacle</a:t>
            </a:r>
            <a:r>
              <a:rPr lang="pl-PL" dirty="0"/>
              <a:t> map with </a:t>
            </a:r>
            <a:r>
              <a:rPr lang="pl-PL" dirty="0" err="1"/>
              <a:t>specified</a:t>
            </a:r>
            <a:r>
              <a:rPr lang="pl-PL" dirty="0"/>
              <a:t> numer of </a:t>
            </a:r>
            <a:r>
              <a:rPr lang="pl-PL" dirty="0" err="1"/>
              <a:t>sitting</a:t>
            </a:r>
            <a:r>
              <a:rPr lang="pl-PL" dirty="0"/>
              <a:t> </a:t>
            </a:r>
            <a:r>
              <a:rPr lang="pl-PL" dirty="0" err="1"/>
              <a:t>ducks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generated</a:t>
            </a:r>
            <a:endParaRPr lang="pl-PL" dirty="0"/>
          </a:p>
          <a:p>
            <a:pPr marL="530352" lvl="1" indent="0">
              <a:buNone/>
            </a:pPr>
            <a:r>
              <a:rPr lang="pl-PL" dirty="0"/>
              <a:t>-	</a:t>
            </a:r>
            <a:r>
              <a:rPr lang="pl-PL" dirty="0" err="1"/>
              <a:t>Obstacle</a:t>
            </a:r>
            <a:r>
              <a:rPr lang="pl-PL" dirty="0"/>
              <a:t> map: 2D </a:t>
            </a:r>
            <a:r>
              <a:rPr lang="pl-PL" dirty="0" err="1"/>
              <a:t>array</a:t>
            </a:r>
            <a:r>
              <a:rPr lang="pl-PL" dirty="0"/>
              <a:t> (</a:t>
            </a:r>
            <a:r>
              <a:rPr lang="pl-PL" dirty="0" err="1"/>
              <a:t>rows</a:t>
            </a:r>
            <a:r>
              <a:rPr lang="pl-PL" dirty="0"/>
              <a:t> x </a:t>
            </a:r>
            <a:r>
              <a:rPr lang="pl-PL" dirty="0" err="1"/>
              <a:t>cols</a:t>
            </a:r>
            <a:r>
              <a:rPr lang="pl-PL" dirty="0"/>
              <a:t>) with 0 </a:t>
            </a:r>
            <a:r>
              <a:rPr lang="pl-PL" dirty="0" err="1"/>
              <a:t>if</a:t>
            </a:r>
            <a:r>
              <a:rPr lang="pl-PL" dirty="0"/>
              <a:t> 	the </a:t>
            </a:r>
            <a:r>
              <a:rPr lang="pl-PL" dirty="0" err="1"/>
              <a:t>corresponding</a:t>
            </a:r>
            <a:r>
              <a:rPr lang="pl-PL" dirty="0"/>
              <a:t> place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free</a:t>
            </a:r>
            <a:r>
              <a:rPr lang="pl-PL" dirty="0"/>
              <a:t> and 1 </a:t>
            </a:r>
            <a:r>
              <a:rPr lang="pl-PL" dirty="0" err="1"/>
              <a:t>if</a:t>
            </a:r>
            <a:r>
              <a:rPr lang="pl-PL" dirty="0"/>
              <a:t> the 	place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occupied</a:t>
            </a:r>
            <a:r>
              <a:rPr lang="pl-PL" dirty="0"/>
              <a:t> by </a:t>
            </a:r>
            <a:r>
              <a:rPr lang="pl-PL" dirty="0" err="1"/>
              <a:t>obstacle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Start point and </a:t>
            </a:r>
            <a:r>
              <a:rPr lang="pl-PL" dirty="0" err="1"/>
              <a:t>and</a:t>
            </a:r>
            <a:r>
              <a:rPr lang="pl-PL" dirty="0"/>
              <a:t> point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randomly</a:t>
            </a:r>
            <a:r>
              <a:rPr lang="pl-PL" dirty="0"/>
              <a:t> </a:t>
            </a:r>
            <a:r>
              <a:rPr lang="pl-PL" dirty="0" err="1"/>
              <a:t>choosen</a:t>
            </a:r>
            <a:r>
              <a:rPr lang="pl-PL" dirty="0"/>
              <a:t> from </a:t>
            </a:r>
            <a:r>
              <a:rPr lang="pl-PL" dirty="0" err="1"/>
              <a:t>free</a:t>
            </a:r>
            <a:r>
              <a:rPr lang="pl-PL" dirty="0"/>
              <a:t> </a:t>
            </a:r>
            <a:r>
              <a:rPr lang="pl-PL" dirty="0" err="1"/>
              <a:t>spaces</a:t>
            </a:r>
            <a:r>
              <a:rPr lang="pl-PL" dirty="0"/>
              <a:t> in </a:t>
            </a:r>
            <a:r>
              <a:rPr lang="pl-PL" dirty="0" err="1"/>
              <a:t>obstacle</a:t>
            </a:r>
            <a:r>
              <a:rPr lang="pl-PL" dirty="0"/>
              <a:t> map</a:t>
            </a:r>
          </a:p>
          <a:p>
            <a:pPr marL="530352" lvl="1" indent="0">
              <a:buNone/>
            </a:pPr>
            <a:r>
              <a:rPr lang="pl-PL" dirty="0"/>
              <a:t>-	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implemented</a:t>
            </a:r>
            <a:r>
              <a:rPr lang="pl-PL" dirty="0"/>
              <a:t> as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of 	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State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endParaRPr lang="pl-PL" dirty="0"/>
          </a:p>
          <a:p>
            <a:pPr marL="987552" lvl="1" indent="-457200">
              <a:buFont typeface="+mj-lt"/>
              <a:buAutoNum type="arabicPeriod"/>
            </a:pPr>
            <a:endParaRPr lang="pl-P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Obraz 7" descr="Obraz zawierający zrzut ekranu&#10;&#10;Opis wygenerowany automatycznie">
            <a:extLst>
              <a:ext uri="{FF2B5EF4-FFF2-40B4-BE49-F238E27FC236}">
                <a16:creationId xmlns:a16="http://schemas.microsoft.com/office/drawing/2014/main" id="{A493ADAF-FC46-43F4-BDA7-F90DD679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390" y="549037"/>
            <a:ext cx="2408218" cy="593044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3D8F8E90-E6AA-46F6-B71E-E681355A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9037"/>
            <a:ext cx="3477985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9732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82B9A86-A3FC-4B34-AB38-6F76164E2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40822"/>
            <a:ext cx="7164156" cy="26723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pl-PL" dirty="0"/>
              <a:t>A* </a:t>
            </a:r>
            <a:r>
              <a:rPr lang="pl-PL" dirty="0" err="1"/>
              <a:t>algorithm</a:t>
            </a:r>
            <a:r>
              <a:rPr lang="pl-PL" dirty="0"/>
              <a:t> </a:t>
            </a:r>
            <a:r>
              <a:rPr lang="pl-PL" dirty="0" err="1"/>
              <a:t>proposed</a:t>
            </a:r>
            <a:r>
              <a:rPr lang="pl-PL" dirty="0"/>
              <a:t> in </a:t>
            </a:r>
            <a:r>
              <a:rPr lang="pl-PL" dirty="0" err="1"/>
              <a:t>lectures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to </a:t>
            </a:r>
            <a:r>
              <a:rPr lang="pl-PL" dirty="0" err="1"/>
              <a:t>find</a:t>
            </a:r>
            <a:r>
              <a:rPr lang="pl-PL" dirty="0"/>
              <a:t> the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path</a:t>
            </a:r>
            <a:r>
              <a:rPr lang="pl-PL" dirty="0"/>
              <a:t>. It </a:t>
            </a:r>
            <a:r>
              <a:rPr lang="pl-PL" dirty="0" err="1"/>
              <a:t>ends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we </a:t>
            </a:r>
            <a:r>
              <a:rPr lang="pl-PL" dirty="0" err="1"/>
              <a:t>reach</a:t>
            </a:r>
            <a:r>
              <a:rPr lang="pl-PL" dirty="0"/>
              <a:t> the </a:t>
            </a:r>
            <a:r>
              <a:rPr lang="pl-PL" dirty="0" err="1"/>
              <a:t>goal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the open set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empty</a:t>
            </a:r>
            <a:r>
              <a:rPr lang="pl-PL" dirty="0"/>
              <a:t> and we </a:t>
            </a:r>
            <a:r>
              <a:rPr lang="pl-PL" dirty="0" err="1"/>
              <a:t>haven’t</a:t>
            </a:r>
            <a:r>
              <a:rPr lang="pl-PL" dirty="0"/>
              <a:t> </a:t>
            </a:r>
            <a:r>
              <a:rPr lang="pl-PL" dirty="0" err="1"/>
              <a:t>found</a:t>
            </a:r>
            <a:r>
              <a:rPr lang="pl-PL" dirty="0"/>
              <a:t> the </a:t>
            </a:r>
            <a:r>
              <a:rPr lang="pl-PL" dirty="0" err="1"/>
              <a:t>goal</a:t>
            </a:r>
            <a:r>
              <a:rPr lang="pl-PL" dirty="0"/>
              <a:t> </a:t>
            </a:r>
            <a:r>
              <a:rPr lang="pl-PL" dirty="0" err="1"/>
              <a:t>state</a:t>
            </a:r>
            <a:endParaRPr lang="pl-PL" dirty="0"/>
          </a:p>
          <a:p>
            <a:pPr lvl="1"/>
            <a:r>
              <a:rPr lang="pl-PL" i="1" dirty="0" err="1"/>
              <a:t>When</a:t>
            </a:r>
            <a:r>
              <a:rPr lang="pl-PL" i="1" dirty="0"/>
              <a:t> the </a:t>
            </a:r>
            <a:r>
              <a:rPr lang="pl-PL" i="1" dirty="0" err="1"/>
              <a:t>solution</a:t>
            </a:r>
            <a:r>
              <a:rPr lang="pl-PL" i="1" dirty="0"/>
              <a:t> </a:t>
            </a:r>
            <a:r>
              <a:rPr lang="pl-PL" i="1" dirty="0" err="1"/>
              <a:t>is</a:t>
            </a:r>
            <a:r>
              <a:rPr lang="pl-PL" i="1" dirty="0"/>
              <a:t> </a:t>
            </a:r>
            <a:r>
              <a:rPr lang="pl-PL" i="1" dirty="0" err="1"/>
              <a:t>found</a:t>
            </a:r>
            <a:r>
              <a:rPr lang="pl-PL" i="1" dirty="0"/>
              <a:t>. The </a:t>
            </a:r>
            <a:r>
              <a:rPr lang="pl-PL" i="1" dirty="0" err="1"/>
              <a:t>path</a:t>
            </a:r>
            <a:r>
              <a:rPr lang="pl-PL" i="1" dirty="0"/>
              <a:t> </a:t>
            </a:r>
            <a:r>
              <a:rPr lang="pl-PL" i="1" dirty="0" err="1"/>
              <a:t>is</a:t>
            </a:r>
            <a:r>
              <a:rPr lang="pl-PL" i="1" dirty="0"/>
              <a:t> </a:t>
            </a:r>
            <a:r>
              <a:rPr lang="pl-PL" i="1" dirty="0" err="1"/>
              <a:t>reconstructed</a:t>
            </a:r>
            <a:r>
              <a:rPr lang="pl-PL" i="1" dirty="0"/>
              <a:t> </a:t>
            </a:r>
            <a:r>
              <a:rPr lang="pl-PL" i="1" dirty="0" err="1"/>
              <a:t>recursively</a:t>
            </a:r>
            <a:r>
              <a:rPr lang="pl-PL" i="1" dirty="0"/>
              <a:t> (</a:t>
            </a:r>
            <a:r>
              <a:rPr lang="pl-PL" i="1" dirty="0" err="1"/>
              <a:t>State.getParrent</a:t>
            </a:r>
            <a:r>
              <a:rPr lang="pl-PL" i="1" dirty="0"/>
              <a:t>())</a:t>
            </a:r>
            <a:endParaRPr lang="pl-PL" dirty="0"/>
          </a:p>
          <a:p>
            <a:pPr lvl="1"/>
            <a:r>
              <a:rPr lang="pl-PL" i="1" dirty="0"/>
              <a:t>In </a:t>
            </a:r>
            <a:r>
              <a:rPr lang="pl-PL" i="1" dirty="0" err="1"/>
              <a:t>case</a:t>
            </a:r>
            <a:r>
              <a:rPr lang="pl-PL" i="1" dirty="0"/>
              <a:t> </a:t>
            </a:r>
            <a:r>
              <a:rPr lang="pl-PL" i="1" dirty="0" err="1"/>
              <a:t>there</a:t>
            </a:r>
            <a:r>
              <a:rPr lang="pl-PL" i="1" dirty="0"/>
              <a:t> </a:t>
            </a:r>
            <a:r>
              <a:rPr lang="pl-PL" i="1" dirty="0" err="1"/>
              <a:t>is</a:t>
            </a:r>
            <a:r>
              <a:rPr lang="pl-PL" i="1" dirty="0"/>
              <a:t> no </a:t>
            </a:r>
            <a:r>
              <a:rPr lang="pl-PL" i="1" dirty="0" err="1"/>
              <a:t>solution</a:t>
            </a:r>
            <a:r>
              <a:rPr lang="pl-PL" i="1" dirty="0"/>
              <a:t> </a:t>
            </a:r>
            <a:r>
              <a:rPr lang="pl-PL" i="1" dirty="0" err="1"/>
              <a:t>found</a:t>
            </a:r>
            <a:r>
              <a:rPr lang="pl-PL" i="1" dirty="0"/>
              <a:t> – </a:t>
            </a:r>
            <a:r>
              <a:rPr lang="pl-PL" i="1" dirty="0" err="1"/>
              <a:t>there</a:t>
            </a:r>
            <a:r>
              <a:rPr lang="pl-PL" i="1" dirty="0"/>
              <a:t> </a:t>
            </a:r>
            <a:r>
              <a:rPr lang="pl-PL" i="1" dirty="0" err="1"/>
              <a:t>is</a:t>
            </a:r>
            <a:r>
              <a:rPr lang="pl-PL" i="1" dirty="0"/>
              <a:t> a </a:t>
            </a:r>
            <a:r>
              <a:rPr lang="pl-PL" i="1" dirty="0" err="1"/>
              <a:t>mesage</a:t>
            </a:r>
            <a:r>
              <a:rPr lang="pl-PL" i="1" dirty="0"/>
              <a:t> </a:t>
            </a:r>
            <a:r>
              <a:rPr lang="pl-PL" i="1" dirty="0" err="1"/>
              <a:t>displayed</a:t>
            </a:r>
            <a:r>
              <a:rPr lang="pl-PL" i="1" dirty="0"/>
              <a:t> </a:t>
            </a:r>
            <a:r>
              <a:rPr lang="pl-PL" i="1" dirty="0" err="1"/>
              <a:t>that</a:t>
            </a:r>
            <a:r>
              <a:rPr lang="pl-PL" i="1" dirty="0"/>
              <a:t> </a:t>
            </a:r>
            <a:r>
              <a:rPr lang="pl-PL" i="1" dirty="0" err="1"/>
              <a:t>given</a:t>
            </a:r>
            <a:r>
              <a:rPr lang="pl-PL" i="1" dirty="0"/>
              <a:t> problem </a:t>
            </a:r>
            <a:r>
              <a:rPr lang="pl-PL" i="1" dirty="0" err="1"/>
              <a:t>has</a:t>
            </a:r>
            <a:r>
              <a:rPr lang="pl-PL" i="1" dirty="0"/>
              <a:t> no </a:t>
            </a:r>
            <a:r>
              <a:rPr lang="pl-PL" i="1" dirty="0" err="1"/>
              <a:t>solution</a:t>
            </a:r>
            <a:endParaRPr lang="pl-PL" dirty="0"/>
          </a:p>
          <a:p>
            <a:pPr marL="530352" lvl="1" indent="0">
              <a:buNone/>
            </a:pPr>
            <a:r>
              <a:rPr lang="pl-PL" dirty="0"/>
              <a:t>Most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elements</a:t>
            </a:r>
            <a:r>
              <a:rPr lang="pl-PL" dirty="0"/>
              <a:t> of the </a:t>
            </a:r>
            <a:r>
              <a:rPr lang="pl-PL" dirty="0" err="1"/>
              <a:t>algorithm</a:t>
            </a:r>
            <a:r>
              <a:rPr lang="pl-PL" dirty="0"/>
              <a:t>:</a:t>
            </a:r>
          </a:p>
          <a:p>
            <a:endParaRPr lang="pl-PL" dirty="0"/>
          </a:p>
        </p:txBody>
      </p:sp>
      <p:pic>
        <p:nvPicPr>
          <p:cNvPr id="5" name="Obraz 4" descr="Obraz zawierający mężczyzna, trzymający, ptak&#10;&#10;Opis wygenerowany automatycznie">
            <a:extLst>
              <a:ext uri="{FF2B5EF4-FFF2-40B4-BE49-F238E27FC236}">
                <a16:creationId xmlns:a16="http://schemas.microsoft.com/office/drawing/2014/main" id="{E3282F82-B365-4363-85DD-AAEDF76F4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86" y="340822"/>
            <a:ext cx="2429691" cy="99240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CC7FCF8-03AD-47B7-860D-0EE649410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286" y="1456993"/>
            <a:ext cx="1762371" cy="1095528"/>
          </a:xfrm>
          <a:prstGeom prst="rect">
            <a:avLst/>
          </a:prstGeom>
        </p:spPr>
      </p:pic>
      <p:pic>
        <p:nvPicPr>
          <p:cNvPr id="9" name="Obraz 8" descr="Obraz zawierający zrzut ekranu&#10;&#10;Opis wygenerowany automatycznie">
            <a:extLst>
              <a:ext uri="{FF2B5EF4-FFF2-40B4-BE49-F238E27FC236}">
                <a16:creationId xmlns:a16="http://schemas.microsoft.com/office/drawing/2014/main" id="{30162AD8-061F-41EF-B68B-6682F70D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639" y="3013165"/>
            <a:ext cx="5963170" cy="3152503"/>
          </a:xfrm>
          <a:prstGeom prst="rect">
            <a:avLst/>
          </a:prstGeom>
        </p:spPr>
      </p:pic>
      <p:pic>
        <p:nvPicPr>
          <p:cNvPr id="11" name="Obraz 10" descr="Obraz zawierający zrzut ekranu&#10;&#10;Opis wygenerowany automatycznie">
            <a:extLst>
              <a:ext uri="{FF2B5EF4-FFF2-40B4-BE49-F238E27FC236}">
                <a16:creationId xmlns:a16="http://schemas.microsoft.com/office/drawing/2014/main" id="{5BBF0A4F-1F29-4079-8783-D5E892B59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99" y="3013166"/>
            <a:ext cx="4571039" cy="33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0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C9DC85A-AB06-4C35-BE59-6D47C3A7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3657"/>
            <a:ext cx="9601200" cy="35814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pl-PL" dirty="0"/>
              <a:t>Robot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recreates</a:t>
            </a:r>
            <a:r>
              <a:rPr lang="pl-PL" dirty="0"/>
              <a:t> </a:t>
            </a:r>
            <a:r>
              <a:rPr lang="pl-PL" dirty="0" err="1"/>
              <a:t>reconstructed</a:t>
            </a:r>
            <a:r>
              <a:rPr lang="pl-PL" dirty="0"/>
              <a:t> </a:t>
            </a:r>
            <a:r>
              <a:rPr lang="pl-PL" dirty="0" err="1"/>
              <a:t>path</a:t>
            </a:r>
            <a:endParaRPr lang="pl-PL" dirty="0"/>
          </a:p>
          <a:p>
            <a:pPr lvl="1"/>
            <a:r>
              <a:rPr lang="pl-PL" dirty="0"/>
              <a:t>It </a:t>
            </a:r>
            <a:r>
              <a:rPr lang="pl-PL" dirty="0" err="1"/>
              <a:t>checks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the </a:t>
            </a:r>
            <a:r>
              <a:rPr lang="pl-PL" dirty="0" err="1"/>
              <a:t>state</a:t>
            </a:r>
            <a:r>
              <a:rPr lang="pl-PL" dirty="0"/>
              <a:t> to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to </a:t>
            </a:r>
            <a:r>
              <a:rPr lang="pl-PL" dirty="0" err="1"/>
              <a:t>move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in front of </a:t>
            </a:r>
            <a:r>
              <a:rPr lang="pl-PL" dirty="0" err="1"/>
              <a:t>him</a:t>
            </a:r>
            <a:r>
              <a:rPr lang="pl-PL" dirty="0"/>
              <a:t>, to the </a:t>
            </a:r>
            <a:r>
              <a:rPr lang="pl-PL" dirty="0" err="1"/>
              <a:t>left</a:t>
            </a:r>
            <a:r>
              <a:rPr lang="pl-PL" dirty="0"/>
              <a:t>, to the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behind</a:t>
            </a:r>
            <a:r>
              <a:rPr lang="pl-PL" dirty="0"/>
              <a:t> </a:t>
            </a:r>
            <a:r>
              <a:rPr lang="pl-PL" dirty="0" err="1"/>
              <a:t>him</a:t>
            </a:r>
            <a:r>
              <a:rPr lang="pl-PL" dirty="0"/>
              <a:t> and </a:t>
            </a:r>
            <a:r>
              <a:rPr lang="pl-PL" dirty="0" err="1"/>
              <a:t>turns</a:t>
            </a:r>
            <a:r>
              <a:rPr lang="pl-PL" dirty="0"/>
              <a:t> in the </a:t>
            </a:r>
            <a:r>
              <a:rPr lang="pl-PL" dirty="0" err="1"/>
              <a:t>given</a:t>
            </a:r>
            <a:r>
              <a:rPr lang="pl-PL" dirty="0"/>
              <a:t> </a:t>
            </a:r>
            <a:r>
              <a:rPr lang="pl-PL" dirty="0" err="1"/>
              <a:t>dirrection</a:t>
            </a:r>
            <a:r>
              <a:rPr lang="pl-PL" dirty="0"/>
              <a:t> and </a:t>
            </a:r>
            <a:r>
              <a:rPr lang="pl-PL" dirty="0" err="1"/>
              <a:t>moves</a:t>
            </a:r>
            <a:r>
              <a:rPr lang="pl-PL" dirty="0"/>
              <a:t> 64 </a:t>
            </a:r>
            <a:r>
              <a:rPr lang="pl-PL" dirty="0" err="1"/>
              <a:t>pixels</a:t>
            </a:r>
            <a:r>
              <a:rPr lang="pl-PL" dirty="0"/>
              <a:t> to the front</a:t>
            </a:r>
          </a:p>
          <a:p>
            <a:endParaRPr lang="pl-PL" dirty="0"/>
          </a:p>
        </p:txBody>
      </p:sp>
      <p:pic>
        <p:nvPicPr>
          <p:cNvPr id="5" name="Obraz 4" descr="Obraz zawierający zrzut ekranu&#10;&#10;Opis wygenerowany automatycznie">
            <a:extLst>
              <a:ext uri="{FF2B5EF4-FFF2-40B4-BE49-F238E27FC236}">
                <a16:creationId xmlns:a16="http://schemas.microsoft.com/office/drawing/2014/main" id="{F92D2564-1B9F-4B56-BB1D-1867E2653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17" y="1667690"/>
            <a:ext cx="6812939" cy="479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7B689-AAC5-BA42-8142-7D4DEE9F7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768" y="1146175"/>
            <a:ext cx="4014370" cy="425450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In the video we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robot </a:t>
            </a:r>
            <a:r>
              <a:rPr lang="pl-PL" dirty="0" err="1"/>
              <a:t>placed</a:t>
            </a:r>
            <a:r>
              <a:rPr lang="pl-PL" dirty="0"/>
              <a:t> in </a:t>
            </a:r>
            <a:r>
              <a:rPr lang="pl-PL" dirty="0" err="1"/>
              <a:t>starting</a:t>
            </a:r>
            <a:r>
              <a:rPr lang="pl-PL" dirty="0"/>
              <a:t> </a:t>
            </a:r>
            <a:r>
              <a:rPr lang="pl-PL" dirty="0" err="1"/>
              <a:t>position</a:t>
            </a:r>
            <a:r>
              <a:rPr lang="pl-PL" dirty="0"/>
              <a:t> (</a:t>
            </a:r>
            <a:r>
              <a:rPr lang="pl-PL" dirty="0" err="1"/>
              <a:t>marked</a:t>
            </a:r>
            <a:r>
              <a:rPr lang="pl-PL" dirty="0"/>
              <a:t> with </a:t>
            </a:r>
            <a:r>
              <a:rPr lang="pl-PL" dirty="0" err="1"/>
              <a:t>green</a:t>
            </a:r>
            <a:r>
              <a:rPr lang="pl-PL" dirty="0"/>
              <a:t> </a:t>
            </a:r>
            <a:r>
              <a:rPr lang="pl-PL" dirty="0" err="1"/>
              <a:t>circle</a:t>
            </a:r>
            <a:r>
              <a:rPr lang="pl-PL" dirty="0"/>
              <a:t>) </a:t>
            </a:r>
            <a:r>
              <a:rPr lang="pl-PL" dirty="0" err="1"/>
              <a:t>moving</a:t>
            </a:r>
            <a:r>
              <a:rPr lang="pl-PL" dirty="0"/>
              <a:t> to the </a:t>
            </a:r>
            <a:r>
              <a:rPr lang="pl-PL" dirty="0" err="1"/>
              <a:t>ending</a:t>
            </a:r>
            <a:r>
              <a:rPr lang="pl-PL" dirty="0"/>
              <a:t> </a:t>
            </a:r>
            <a:r>
              <a:rPr lang="pl-PL" dirty="0" err="1"/>
              <a:t>position</a:t>
            </a:r>
            <a:r>
              <a:rPr lang="pl-PL" dirty="0"/>
              <a:t> (red </a:t>
            </a:r>
            <a:r>
              <a:rPr lang="pl-PL" dirty="0" err="1"/>
              <a:t>circle</a:t>
            </a:r>
            <a:r>
              <a:rPr lang="pl-PL" dirty="0"/>
              <a:t>).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1800" dirty="0" err="1"/>
              <a:t>Parameters</a:t>
            </a:r>
            <a:r>
              <a:rPr lang="pl-PL" sz="1800" dirty="0"/>
              <a:t> </a:t>
            </a:r>
            <a:r>
              <a:rPr lang="pl-PL" sz="1800" dirty="0" err="1"/>
              <a:t>used</a:t>
            </a:r>
            <a:r>
              <a:rPr lang="pl-PL" sz="1800" dirty="0"/>
              <a:t> in </a:t>
            </a:r>
            <a:r>
              <a:rPr lang="pl-PL" sz="1800" dirty="0" err="1"/>
              <a:t>example</a:t>
            </a:r>
            <a:r>
              <a:rPr lang="pl-PL" sz="1800" dirty="0"/>
              <a:t>:</a:t>
            </a:r>
          </a:p>
          <a:p>
            <a:pPr marL="0" indent="0">
              <a:buNone/>
            </a:pPr>
            <a:r>
              <a:rPr lang="pl-PL" sz="1800" dirty="0" err="1"/>
              <a:t>Seed</a:t>
            </a:r>
            <a:r>
              <a:rPr lang="pl-PL" sz="1800" dirty="0"/>
              <a:t> = 1</a:t>
            </a:r>
          </a:p>
          <a:p>
            <a:pPr marL="0" indent="0">
              <a:buNone/>
            </a:pPr>
            <a:r>
              <a:rPr lang="pl-PL" sz="1800" dirty="0" err="1"/>
              <a:t>Number</a:t>
            </a:r>
            <a:r>
              <a:rPr lang="pl-PL" sz="1800" dirty="0"/>
              <a:t> of </a:t>
            </a:r>
            <a:r>
              <a:rPr lang="pl-PL" sz="1800" dirty="0" err="1"/>
              <a:t>columns</a:t>
            </a:r>
            <a:r>
              <a:rPr lang="pl-PL" sz="1800" dirty="0"/>
              <a:t> = 12 </a:t>
            </a:r>
          </a:p>
          <a:p>
            <a:pPr marL="0" indent="0">
              <a:buNone/>
            </a:pPr>
            <a:r>
              <a:rPr lang="pl-PL" sz="1800" dirty="0" err="1"/>
              <a:t>Number</a:t>
            </a:r>
            <a:r>
              <a:rPr lang="pl-PL" sz="1800" dirty="0"/>
              <a:t> of </a:t>
            </a:r>
            <a:r>
              <a:rPr lang="pl-PL" sz="1800" dirty="0" err="1"/>
              <a:t>rows</a:t>
            </a:r>
            <a:r>
              <a:rPr lang="pl-PL" sz="1800" dirty="0"/>
              <a:t> = 12</a:t>
            </a:r>
          </a:p>
          <a:p>
            <a:pPr marL="0" indent="0">
              <a:buNone/>
            </a:pPr>
            <a:r>
              <a:rPr lang="pl-PL" sz="1800" dirty="0" err="1"/>
              <a:t>Percentage</a:t>
            </a:r>
            <a:r>
              <a:rPr lang="pl-PL" sz="1800" dirty="0"/>
              <a:t> of </a:t>
            </a:r>
            <a:r>
              <a:rPr lang="pl-PL" sz="1800" dirty="0" err="1"/>
              <a:t>SittingDucks</a:t>
            </a:r>
            <a:r>
              <a:rPr lang="pl-PL" sz="1800" dirty="0"/>
              <a:t> = 30%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30F213A-402B-704E-8CDF-D1030F066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988D4F3-826D-C34B-90BA-A73AC52B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62" y="1146175"/>
            <a:ext cx="1727200" cy="4254500"/>
          </a:xfrm>
          <a:prstGeom prst="rect">
            <a:avLst/>
          </a:prstGeom>
        </p:spPr>
      </p:pic>
      <p:sp>
        <p:nvSpPr>
          <p:cNvPr id="12" name="Owal 11">
            <a:extLst>
              <a:ext uri="{FF2B5EF4-FFF2-40B4-BE49-F238E27FC236}">
                <a16:creationId xmlns:a16="http://schemas.microsoft.com/office/drawing/2014/main" id="{881F7857-4843-9946-A218-F57F66C8F7D8}"/>
              </a:ext>
            </a:extLst>
          </p:cNvPr>
          <p:cNvSpPr>
            <a:spLocks noChangeAspect="1"/>
          </p:cNvSpPr>
          <p:nvPr/>
        </p:nvSpPr>
        <p:spPr>
          <a:xfrm>
            <a:off x="5516812" y="4361872"/>
            <a:ext cx="316524" cy="3165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robocode_wideo_1.12.12.0.3" descr="robocode_wideo_1.12.12.0.3">
            <a:hlinkClick r:id="" action="ppaction://media"/>
            <a:extLst>
              <a:ext uri="{FF2B5EF4-FFF2-40B4-BE49-F238E27FC236}">
                <a16:creationId xmlns:a16="http://schemas.microsoft.com/office/drawing/2014/main" id="{96ED41A7-30D5-C845-8A2B-2C40F87F2C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54" y="1308060"/>
            <a:ext cx="5176800" cy="3762412"/>
          </a:xfrm>
          <a:prstGeom prst="rect">
            <a:avLst/>
          </a:prstGeom>
        </p:spPr>
      </p:pic>
      <p:sp>
        <p:nvSpPr>
          <p:cNvPr id="13" name="Owal 12">
            <a:extLst>
              <a:ext uri="{FF2B5EF4-FFF2-40B4-BE49-F238E27FC236}">
                <a16:creationId xmlns:a16="http://schemas.microsoft.com/office/drawing/2014/main" id="{51E2AAB8-DA3B-ED4B-9128-F5EAD56CC011}"/>
              </a:ext>
            </a:extLst>
          </p:cNvPr>
          <p:cNvSpPr>
            <a:spLocks noChangeAspect="1"/>
          </p:cNvSpPr>
          <p:nvPr/>
        </p:nvSpPr>
        <p:spPr>
          <a:xfrm>
            <a:off x="485042" y="3034567"/>
            <a:ext cx="477716" cy="4777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1E0CB6BD-A6B3-C041-A6E7-674450677F38}"/>
              </a:ext>
            </a:extLst>
          </p:cNvPr>
          <p:cNvSpPr>
            <a:spLocks noChangeAspect="1"/>
          </p:cNvSpPr>
          <p:nvPr/>
        </p:nvSpPr>
        <p:spPr>
          <a:xfrm>
            <a:off x="6900136" y="5144761"/>
            <a:ext cx="316524" cy="31652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F2917599-0FF9-604F-9263-3B0C31679C95}"/>
              </a:ext>
            </a:extLst>
          </p:cNvPr>
          <p:cNvSpPr>
            <a:spLocks noChangeAspect="1"/>
          </p:cNvSpPr>
          <p:nvPr/>
        </p:nvSpPr>
        <p:spPr>
          <a:xfrm>
            <a:off x="2208907" y="4439538"/>
            <a:ext cx="477716" cy="47771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9170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94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BDDACBB2-08C3-F843-8F54-52088287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Screenshots</a:t>
            </a:r>
            <a:r>
              <a:rPr lang="pl-PL" dirty="0"/>
              <a:t> of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aplication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B9F3BC-8290-0F45-9567-FF2079EA3D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72C361A-1122-544C-AB9C-94CC89211F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FBF9F5E-8FC7-3549-917A-4D974A5367BC}"/>
              </a:ext>
            </a:extLst>
          </p:cNvPr>
          <p:cNvSpPr txBox="1"/>
          <p:nvPr/>
        </p:nvSpPr>
        <p:spPr>
          <a:xfrm>
            <a:off x="7385539" y="3153370"/>
            <a:ext cx="3434861" cy="92333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Pisał żeby dać </a:t>
            </a:r>
            <a:r>
              <a:rPr lang="pl-PL" dirty="0" err="1">
                <a:solidFill>
                  <a:srgbClr val="FF0000"/>
                </a:solidFill>
              </a:rPr>
              <a:t>screenshoty</a:t>
            </a:r>
            <a:r>
              <a:rPr lang="pl-PL" dirty="0">
                <a:solidFill>
                  <a:srgbClr val="FF0000"/>
                </a:solidFill>
              </a:rPr>
              <a:t> ale jak są filmiki to chyba nie ma sensu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B41A37F8-9F86-644F-A5B8-C9C6782D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12" y="2285999"/>
            <a:ext cx="4776654" cy="360000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F596E459-4169-C140-8ADD-6D1829A7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36" y="2285999"/>
            <a:ext cx="4708222" cy="3600000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2DE24D6-B215-8C4F-9BF7-0A95A270903E}"/>
              </a:ext>
            </a:extLst>
          </p:cNvPr>
          <p:cNvSpPr txBox="1"/>
          <p:nvPr/>
        </p:nvSpPr>
        <p:spPr>
          <a:xfrm>
            <a:off x="1402419" y="1428750"/>
            <a:ext cx="512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For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set of </a:t>
            </a:r>
            <a:r>
              <a:rPr lang="pl-PL" dirty="0" err="1"/>
              <a:t>parameters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28320219"/>
      </p:ext>
    </p:extLst>
  </p:cSld>
  <p:clrMapOvr>
    <a:masterClrMapping/>
  </p:clrMapOvr>
</p:sld>
</file>

<file path=ppt/theme/theme1.xml><?xml version="1.0" encoding="utf-8"?>
<a:theme xmlns:a="http://schemas.openxmlformats.org/drawingml/2006/main" name="Przycinani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862</Words>
  <Application>Microsoft Office PowerPoint</Application>
  <PresentationFormat>Panoramiczny</PresentationFormat>
  <Paragraphs>64</Paragraphs>
  <Slides>12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4" baseType="lpstr">
      <vt:lpstr>Franklin Gothic Book</vt:lpstr>
      <vt:lpstr>Przycinanie</vt:lpstr>
      <vt:lpstr>Finding fastest route</vt:lpstr>
      <vt:lpstr>Summary of the problem </vt:lpstr>
      <vt:lpstr>A* algorithm</vt:lpstr>
      <vt:lpstr>Defining problem</vt:lpstr>
      <vt:lpstr>Design process</vt:lpstr>
      <vt:lpstr>Prezentacja programu PowerPoint</vt:lpstr>
      <vt:lpstr>Prezentacja programu PowerPoint</vt:lpstr>
      <vt:lpstr>Prezentacja programu PowerPoint</vt:lpstr>
      <vt:lpstr>Screenshots of running aplication</vt:lpstr>
      <vt:lpstr>Case with no solution for the problem</vt:lpstr>
      <vt:lpstr>Prezentacja programu PowerPoint</vt:lpstr>
      <vt:lpstr>What was the biggest challenge of the project?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fastest route</dc:title>
  <dc:creator>Adam Steciuk</dc:creator>
  <cp:lastModifiedBy>Adam Steciuk</cp:lastModifiedBy>
  <cp:revision>2</cp:revision>
  <dcterms:created xsi:type="dcterms:W3CDTF">2020-04-24T19:09:57Z</dcterms:created>
  <dcterms:modified xsi:type="dcterms:W3CDTF">2020-04-24T19:24:18Z</dcterms:modified>
</cp:coreProperties>
</file>